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notesMasterIdLst>
    <p:notesMasterId r:id="rId12"/>
  </p:notesMasterIdLst>
  <p:handoutMasterIdLst>
    <p:handoutMasterId r:id="rId13"/>
  </p:handoutMasterIdLst>
  <p:sldIdLst>
    <p:sldId id="323" r:id="rId4"/>
    <p:sldId id="321" r:id="rId5"/>
    <p:sldId id="335" r:id="rId6"/>
    <p:sldId id="339" r:id="rId7"/>
    <p:sldId id="342" r:id="rId8"/>
    <p:sldId id="343" r:id="rId9"/>
    <p:sldId id="332" r:id="rId10"/>
    <p:sldId id="333" r:id="rId11"/>
  </p:sldIdLst>
  <p:sldSz cx="9144000" cy="5143500" type="screen16x9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79">
          <p15:clr>
            <a:srgbClr val="A4A3A4"/>
          </p15:clr>
        </p15:guide>
        <p15:guide id="2" pos="285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6F21"/>
    <a:srgbClr val="00B09B"/>
    <a:srgbClr val="01BFF1"/>
    <a:srgbClr val="00A1DD"/>
    <a:srgbClr val="00C1F4"/>
    <a:srgbClr val="FCAE17"/>
    <a:srgbClr val="0073F2"/>
    <a:srgbClr val="0072DF"/>
    <a:srgbClr val="003E81"/>
    <a:srgbClr val="2846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17" autoAdjust="0"/>
    <p:restoredTop sz="96395" autoAdjust="0"/>
  </p:normalViewPr>
  <p:slideViewPr>
    <p:cSldViewPr showGuides="1">
      <p:cViewPr varScale="1">
        <p:scale>
          <a:sx n="118" d="100"/>
          <a:sy n="118" d="100"/>
        </p:scale>
        <p:origin x="686" y="82"/>
      </p:cViewPr>
      <p:guideLst>
        <p:guide orient="horz" pos="1779"/>
        <p:guide pos="2857"/>
      </p:guideLst>
    </p:cSldViewPr>
  </p:slid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53" d="100"/>
          <a:sy n="53" d="100"/>
        </p:scale>
        <p:origin x="-2574" y="-84"/>
      </p:cViewPr>
      <p:guideLst>
        <p:guide orient="horz" pos="3110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8965DE-58AE-4E1C-940D-CE6D9FD08972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8274515-B4FC-4CFE-9FAF-6DDC9434E0F2}">
      <dgm:prSet custT="1"/>
      <dgm:spPr/>
      <dgm:t>
        <a:bodyPr/>
        <a:lstStyle/>
        <a:p>
          <a:pPr rtl="0"/>
          <a:r>
            <a:rPr lang="ru-RU" sz="1600" dirty="0" smtClean="0">
              <a:solidFill>
                <a:schemeClr val="tx1"/>
              </a:solidFill>
            </a:rPr>
            <a:t>Результаты </a:t>
          </a:r>
          <a:br>
            <a:rPr lang="ru-RU" sz="1600" dirty="0" smtClean="0">
              <a:solidFill>
                <a:schemeClr val="tx1"/>
              </a:solidFill>
            </a:rPr>
          </a:br>
          <a:r>
            <a:rPr lang="ru-RU" sz="1600" dirty="0" smtClean="0">
              <a:solidFill>
                <a:schemeClr val="tx1"/>
              </a:solidFill>
            </a:rPr>
            <a:t>инновационной практики</a:t>
          </a:r>
          <a:endParaRPr lang="ru-RU" sz="1600" dirty="0">
            <a:solidFill>
              <a:schemeClr val="tx1"/>
            </a:solidFill>
          </a:endParaRPr>
        </a:p>
      </dgm:t>
    </dgm:pt>
    <dgm:pt modelId="{6D62E487-D9DC-4BA1-AFB4-DB807094E647}" type="parTrans" cxnId="{4369EC34-65A8-4566-BEB9-7618B4315CBA}">
      <dgm:prSet/>
      <dgm:spPr/>
      <dgm:t>
        <a:bodyPr/>
        <a:lstStyle/>
        <a:p>
          <a:endParaRPr lang="ru-RU"/>
        </a:p>
      </dgm:t>
    </dgm:pt>
    <dgm:pt modelId="{09209CA8-00A8-4B97-8137-5F9D6D7DFAEC}" type="sibTrans" cxnId="{4369EC34-65A8-4566-BEB9-7618B4315CBA}">
      <dgm:prSet/>
      <dgm:spPr/>
      <dgm:t>
        <a:bodyPr/>
        <a:lstStyle/>
        <a:p>
          <a:endParaRPr lang="ru-RU"/>
        </a:p>
      </dgm:t>
    </dgm:pt>
    <dgm:pt modelId="{6B071936-B777-4E75-B5FA-F546C759191D}">
      <dgm:prSet custT="1"/>
      <dgm:spPr/>
      <dgm:t>
        <a:bodyPr/>
        <a:lstStyle/>
        <a:p>
          <a:r>
            <a:rPr lang="ru-RU" sz="1600" b="0" dirty="0" smtClean="0"/>
            <a:t>Развитие творческих способностей</a:t>
          </a:r>
          <a:endParaRPr lang="ru-RU" sz="1600" dirty="0"/>
        </a:p>
      </dgm:t>
    </dgm:pt>
    <dgm:pt modelId="{D3953280-7F24-472B-8D3F-23AE56984941}" type="parTrans" cxnId="{A195CBE4-0708-46AA-BFA2-BA83B39BF003}">
      <dgm:prSet/>
      <dgm:spPr/>
      <dgm:t>
        <a:bodyPr/>
        <a:lstStyle/>
        <a:p>
          <a:endParaRPr lang="ru-RU"/>
        </a:p>
      </dgm:t>
    </dgm:pt>
    <dgm:pt modelId="{93840822-534A-4296-9B2A-4B636D66142D}" type="sibTrans" cxnId="{A195CBE4-0708-46AA-BFA2-BA83B39BF003}">
      <dgm:prSet/>
      <dgm:spPr/>
      <dgm:t>
        <a:bodyPr/>
        <a:lstStyle/>
        <a:p>
          <a:endParaRPr lang="ru-RU"/>
        </a:p>
      </dgm:t>
    </dgm:pt>
    <dgm:pt modelId="{896BC6B5-503D-4DB6-9BD3-764F20568B91}">
      <dgm:prSet custT="1"/>
      <dgm:spPr/>
      <dgm:t>
        <a:bodyPr/>
        <a:lstStyle/>
        <a:p>
          <a:r>
            <a:rPr lang="ru-RU" sz="1600" b="0" dirty="0" smtClean="0"/>
            <a:t>Формирование культурной идентичности</a:t>
          </a:r>
          <a:endParaRPr lang="ru-RU" sz="1600" b="0" dirty="0">
            <a:latin typeface="+mn-lt"/>
          </a:endParaRPr>
        </a:p>
      </dgm:t>
    </dgm:pt>
    <dgm:pt modelId="{BAD35187-DFFB-4116-A1F1-DA31F76F3183}" type="parTrans" cxnId="{02C90E12-7286-4D93-BF38-7F4A314C212E}">
      <dgm:prSet/>
      <dgm:spPr/>
      <dgm:t>
        <a:bodyPr/>
        <a:lstStyle/>
        <a:p>
          <a:endParaRPr lang="ru-RU"/>
        </a:p>
      </dgm:t>
    </dgm:pt>
    <dgm:pt modelId="{B1A91F33-6D2F-44A8-BA71-3B537102A125}" type="sibTrans" cxnId="{02C90E12-7286-4D93-BF38-7F4A314C212E}">
      <dgm:prSet/>
      <dgm:spPr/>
      <dgm:t>
        <a:bodyPr/>
        <a:lstStyle/>
        <a:p>
          <a:endParaRPr lang="ru-RU"/>
        </a:p>
      </dgm:t>
    </dgm:pt>
    <dgm:pt modelId="{946E8EB4-9D3B-4405-87FB-E992067A204D}">
      <dgm:prSet custT="1"/>
      <dgm:spPr/>
      <dgm:t>
        <a:bodyPr/>
        <a:lstStyle/>
        <a:p>
          <a:r>
            <a:rPr lang="ru-RU" sz="1600" b="0" dirty="0" smtClean="0"/>
            <a:t>Воспитание экологического сознания</a:t>
          </a:r>
          <a:endParaRPr lang="ru-RU" sz="1600" b="0" dirty="0">
            <a:latin typeface="+mn-lt"/>
          </a:endParaRPr>
        </a:p>
      </dgm:t>
    </dgm:pt>
    <dgm:pt modelId="{66F0A9DD-86C5-4BE4-82FB-77B253DE4E2F}" type="parTrans" cxnId="{A41E4C62-26A3-4B17-8304-98439C4C9BD0}">
      <dgm:prSet/>
      <dgm:spPr/>
      <dgm:t>
        <a:bodyPr/>
        <a:lstStyle/>
        <a:p>
          <a:endParaRPr lang="ru-RU"/>
        </a:p>
      </dgm:t>
    </dgm:pt>
    <dgm:pt modelId="{4055368A-368E-4556-B155-7353B686485A}" type="sibTrans" cxnId="{A41E4C62-26A3-4B17-8304-98439C4C9BD0}">
      <dgm:prSet/>
      <dgm:spPr/>
      <dgm:t>
        <a:bodyPr/>
        <a:lstStyle/>
        <a:p>
          <a:endParaRPr lang="ru-RU"/>
        </a:p>
      </dgm:t>
    </dgm:pt>
    <dgm:pt modelId="{7C3FFBBE-ADE7-4DED-A6FB-ADFC56E1F5CC}">
      <dgm:prSet custT="1"/>
      <dgm:spPr/>
      <dgm:t>
        <a:bodyPr/>
        <a:lstStyle/>
        <a:p>
          <a:r>
            <a:rPr lang="ru-RU" sz="1600" b="0" dirty="0" smtClean="0"/>
            <a:t>Социальное развитие</a:t>
          </a:r>
          <a:endParaRPr lang="ru-RU" sz="1600" b="0" dirty="0">
            <a:latin typeface="+mn-lt"/>
          </a:endParaRPr>
        </a:p>
      </dgm:t>
    </dgm:pt>
    <dgm:pt modelId="{FE0E51C4-F87F-4107-A345-94D97C585AC8}" type="parTrans" cxnId="{6C6052C7-7E58-4411-A81A-B3DA91FF48A7}">
      <dgm:prSet/>
      <dgm:spPr/>
      <dgm:t>
        <a:bodyPr/>
        <a:lstStyle/>
        <a:p>
          <a:endParaRPr lang="ru-RU"/>
        </a:p>
      </dgm:t>
    </dgm:pt>
    <dgm:pt modelId="{8BC7BEAE-C2DC-47DD-8479-242F9B8882E5}" type="sibTrans" cxnId="{6C6052C7-7E58-4411-A81A-B3DA91FF48A7}">
      <dgm:prSet/>
      <dgm:spPr/>
      <dgm:t>
        <a:bodyPr/>
        <a:lstStyle/>
        <a:p>
          <a:endParaRPr lang="ru-RU"/>
        </a:p>
      </dgm:t>
    </dgm:pt>
    <dgm:pt modelId="{C0A40025-3731-4BA9-9073-AA39B400F371}">
      <dgm:prSet custT="1"/>
      <dgm:spPr/>
      <dgm:t>
        <a:bodyPr/>
        <a:lstStyle/>
        <a:p>
          <a:r>
            <a:rPr lang="ru-RU" sz="1600" b="0" dirty="0" smtClean="0"/>
            <a:t>Повышение квалификации педагогов</a:t>
          </a:r>
          <a:endParaRPr lang="ru-RU" sz="1600" b="0" dirty="0">
            <a:latin typeface="+mn-lt"/>
          </a:endParaRPr>
        </a:p>
      </dgm:t>
    </dgm:pt>
    <dgm:pt modelId="{4D138F28-1B53-479B-A084-B1DC77DE5673}" type="parTrans" cxnId="{2F8C7998-CE05-4A4A-83DE-3B39B466F50A}">
      <dgm:prSet/>
      <dgm:spPr/>
      <dgm:t>
        <a:bodyPr/>
        <a:lstStyle/>
        <a:p>
          <a:endParaRPr lang="ru-RU"/>
        </a:p>
      </dgm:t>
    </dgm:pt>
    <dgm:pt modelId="{B40940A4-9F5C-480C-9118-71CA6FBD5BFA}" type="sibTrans" cxnId="{2F8C7998-CE05-4A4A-83DE-3B39B466F50A}">
      <dgm:prSet/>
      <dgm:spPr/>
      <dgm:t>
        <a:bodyPr/>
        <a:lstStyle/>
        <a:p>
          <a:endParaRPr lang="ru-RU"/>
        </a:p>
      </dgm:t>
    </dgm:pt>
    <dgm:pt modelId="{2A7EA162-7C47-428C-9121-6891DE8E2CE3}">
      <dgm:prSet custT="1"/>
      <dgm:spPr/>
      <dgm:t>
        <a:bodyPr/>
        <a:lstStyle/>
        <a:p>
          <a:r>
            <a:rPr lang="ru-RU" sz="1600" b="0" dirty="0" smtClean="0"/>
            <a:t>Использование инновационных технологий</a:t>
          </a:r>
          <a:endParaRPr lang="ru-RU" sz="1600" b="0" dirty="0">
            <a:latin typeface="+mn-lt"/>
          </a:endParaRPr>
        </a:p>
      </dgm:t>
    </dgm:pt>
    <dgm:pt modelId="{29659789-5FA2-41F1-986A-14B33B3EED5C}" type="parTrans" cxnId="{57444E10-7334-4B14-94F2-4A4EE648E47E}">
      <dgm:prSet/>
      <dgm:spPr/>
      <dgm:t>
        <a:bodyPr/>
        <a:lstStyle/>
        <a:p>
          <a:endParaRPr lang="ru-RU"/>
        </a:p>
      </dgm:t>
    </dgm:pt>
    <dgm:pt modelId="{EDBA93B6-68E4-4D4A-B97A-556618499794}" type="sibTrans" cxnId="{57444E10-7334-4B14-94F2-4A4EE648E47E}">
      <dgm:prSet/>
      <dgm:spPr/>
      <dgm:t>
        <a:bodyPr/>
        <a:lstStyle/>
        <a:p>
          <a:endParaRPr lang="ru-RU"/>
        </a:p>
      </dgm:t>
    </dgm:pt>
    <dgm:pt modelId="{0E650566-A0B0-4F9C-8619-D106214335A5}" type="pres">
      <dgm:prSet presAssocID="{638965DE-58AE-4E1C-940D-CE6D9FD0897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21E4D3-2CEC-4DC3-B903-70B5151EC45E}" type="pres">
      <dgm:prSet presAssocID="{F8274515-B4FC-4CFE-9FAF-6DDC9434E0F2}" presName="composite" presStyleCnt="0"/>
      <dgm:spPr/>
    </dgm:pt>
    <dgm:pt modelId="{B2551F62-ED1D-4B70-927B-C8914835DCA2}" type="pres">
      <dgm:prSet presAssocID="{F8274515-B4FC-4CFE-9FAF-6DDC9434E0F2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AD7DD13E-F624-4045-AD97-078BB723CC3C}" type="pres">
      <dgm:prSet presAssocID="{F8274515-B4FC-4CFE-9FAF-6DDC9434E0F2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1DD5FB-901D-4419-BA16-3AE83A367EB8}" type="presOf" srcId="{638965DE-58AE-4E1C-940D-CE6D9FD08972}" destId="{0E650566-A0B0-4F9C-8619-D106214335A5}" srcOrd="0" destOrd="0" presId="urn:microsoft.com/office/officeart/2005/8/layout/chevron2"/>
    <dgm:cxn modelId="{2F8C7998-CE05-4A4A-83DE-3B39B466F50A}" srcId="{F8274515-B4FC-4CFE-9FAF-6DDC9434E0F2}" destId="{C0A40025-3731-4BA9-9073-AA39B400F371}" srcOrd="4" destOrd="0" parTransId="{4D138F28-1B53-479B-A084-B1DC77DE5673}" sibTransId="{B40940A4-9F5C-480C-9118-71CA6FBD5BFA}"/>
    <dgm:cxn modelId="{24C0A2CC-6B55-42F0-9D2D-C8EC2C1ADF61}" type="presOf" srcId="{7C3FFBBE-ADE7-4DED-A6FB-ADFC56E1F5CC}" destId="{AD7DD13E-F624-4045-AD97-078BB723CC3C}" srcOrd="0" destOrd="3" presId="urn:microsoft.com/office/officeart/2005/8/layout/chevron2"/>
    <dgm:cxn modelId="{A41E4C62-26A3-4B17-8304-98439C4C9BD0}" srcId="{F8274515-B4FC-4CFE-9FAF-6DDC9434E0F2}" destId="{946E8EB4-9D3B-4405-87FB-E992067A204D}" srcOrd="2" destOrd="0" parTransId="{66F0A9DD-86C5-4BE4-82FB-77B253DE4E2F}" sibTransId="{4055368A-368E-4556-B155-7353B686485A}"/>
    <dgm:cxn modelId="{02C90E12-7286-4D93-BF38-7F4A314C212E}" srcId="{F8274515-B4FC-4CFE-9FAF-6DDC9434E0F2}" destId="{896BC6B5-503D-4DB6-9BD3-764F20568B91}" srcOrd="1" destOrd="0" parTransId="{BAD35187-DFFB-4116-A1F1-DA31F76F3183}" sibTransId="{B1A91F33-6D2F-44A8-BA71-3B537102A125}"/>
    <dgm:cxn modelId="{57444E10-7334-4B14-94F2-4A4EE648E47E}" srcId="{F8274515-B4FC-4CFE-9FAF-6DDC9434E0F2}" destId="{2A7EA162-7C47-428C-9121-6891DE8E2CE3}" srcOrd="5" destOrd="0" parTransId="{29659789-5FA2-41F1-986A-14B33B3EED5C}" sibTransId="{EDBA93B6-68E4-4D4A-B97A-556618499794}"/>
    <dgm:cxn modelId="{53A546AC-7F66-4F6D-8AE8-6ACBFB53E223}" type="presOf" srcId="{6B071936-B777-4E75-B5FA-F546C759191D}" destId="{AD7DD13E-F624-4045-AD97-078BB723CC3C}" srcOrd="0" destOrd="0" presId="urn:microsoft.com/office/officeart/2005/8/layout/chevron2"/>
    <dgm:cxn modelId="{6D843BA8-D581-43E7-B012-0A28604068BA}" type="presOf" srcId="{946E8EB4-9D3B-4405-87FB-E992067A204D}" destId="{AD7DD13E-F624-4045-AD97-078BB723CC3C}" srcOrd="0" destOrd="2" presId="urn:microsoft.com/office/officeart/2005/8/layout/chevron2"/>
    <dgm:cxn modelId="{6C6052C7-7E58-4411-A81A-B3DA91FF48A7}" srcId="{F8274515-B4FC-4CFE-9FAF-6DDC9434E0F2}" destId="{7C3FFBBE-ADE7-4DED-A6FB-ADFC56E1F5CC}" srcOrd="3" destOrd="0" parTransId="{FE0E51C4-F87F-4107-A345-94D97C585AC8}" sibTransId="{8BC7BEAE-C2DC-47DD-8479-242F9B8882E5}"/>
    <dgm:cxn modelId="{A195CBE4-0708-46AA-BFA2-BA83B39BF003}" srcId="{F8274515-B4FC-4CFE-9FAF-6DDC9434E0F2}" destId="{6B071936-B777-4E75-B5FA-F546C759191D}" srcOrd="0" destOrd="0" parTransId="{D3953280-7F24-472B-8D3F-23AE56984941}" sibTransId="{93840822-534A-4296-9B2A-4B636D66142D}"/>
    <dgm:cxn modelId="{303A01AE-74B8-4C56-A5F8-8DA7DB9BBB97}" type="presOf" srcId="{C0A40025-3731-4BA9-9073-AA39B400F371}" destId="{AD7DD13E-F624-4045-AD97-078BB723CC3C}" srcOrd="0" destOrd="4" presId="urn:microsoft.com/office/officeart/2005/8/layout/chevron2"/>
    <dgm:cxn modelId="{8B8C3DCC-CFE1-4977-92EC-00323495F1F1}" type="presOf" srcId="{F8274515-B4FC-4CFE-9FAF-6DDC9434E0F2}" destId="{B2551F62-ED1D-4B70-927B-C8914835DCA2}" srcOrd="0" destOrd="0" presId="urn:microsoft.com/office/officeart/2005/8/layout/chevron2"/>
    <dgm:cxn modelId="{4369EC34-65A8-4566-BEB9-7618B4315CBA}" srcId="{638965DE-58AE-4E1C-940D-CE6D9FD08972}" destId="{F8274515-B4FC-4CFE-9FAF-6DDC9434E0F2}" srcOrd="0" destOrd="0" parTransId="{6D62E487-D9DC-4BA1-AFB4-DB807094E647}" sibTransId="{09209CA8-00A8-4B97-8137-5F9D6D7DFAEC}"/>
    <dgm:cxn modelId="{184242ED-792D-443A-AC94-9B5EAF5566A5}" type="presOf" srcId="{2A7EA162-7C47-428C-9121-6891DE8E2CE3}" destId="{AD7DD13E-F624-4045-AD97-078BB723CC3C}" srcOrd="0" destOrd="5" presId="urn:microsoft.com/office/officeart/2005/8/layout/chevron2"/>
    <dgm:cxn modelId="{8B8A12D8-4810-4FD8-AFE1-5ADC6B94CEDF}" type="presOf" srcId="{896BC6B5-503D-4DB6-9BD3-764F20568B91}" destId="{AD7DD13E-F624-4045-AD97-078BB723CC3C}" srcOrd="0" destOrd="1" presId="urn:microsoft.com/office/officeart/2005/8/layout/chevron2"/>
    <dgm:cxn modelId="{16FE65C2-090E-45FC-A3D5-9FCD67B91A2F}" type="presParOf" srcId="{0E650566-A0B0-4F9C-8619-D106214335A5}" destId="{8121E4D3-2CEC-4DC3-B903-70B5151EC45E}" srcOrd="0" destOrd="0" presId="urn:microsoft.com/office/officeart/2005/8/layout/chevron2"/>
    <dgm:cxn modelId="{80747009-1DFA-4CB2-A25C-43A07679992B}" type="presParOf" srcId="{8121E4D3-2CEC-4DC3-B903-70B5151EC45E}" destId="{B2551F62-ED1D-4B70-927B-C8914835DCA2}" srcOrd="0" destOrd="0" presId="urn:microsoft.com/office/officeart/2005/8/layout/chevron2"/>
    <dgm:cxn modelId="{8A7BBD12-AB6F-4281-A4B5-87F30609A0F4}" type="presParOf" srcId="{8121E4D3-2CEC-4DC3-B903-70B5151EC45E}" destId="{AD7DD13E-F624-4045-AD97-078BB723CC3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551F62-ED1D-4B70-927B-C8914835DCA2}">
      <dsp:nvSpPr>
        <dsp:cNvPr id="0" name=""/>
        <dsp:cNvSpPr/>
      </dsp:nvSpPr>
      <dsp:spPr>
        <a:xfrm rot="5400000">
          <a:off x="-588665" y="588665"/>
          <a:ext cx="3924436" cy="27471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Результаты </a:t>
          </a:r>
          <a:br>
            <a:rPr lang="ru-RU" sz="1600" kern="1200" dirty="0" smtClean="0">
              <a:solidFill>
                <a:schemeClr val="tx1"/>
              </a:solidFill>
            </a:rPr>
          </a:br>
          <a:r>
            <a:rPr lang="ru-RU" sz="1600" kern="1200" dirty="0" smtClean="0">
              <a:solidFill>
                <a:schemeClr val="tx1"/>
              </a:solidFill>
            </a:rPr>
            <a:t>инновационной практики</a:t>
          </a:r>
          <a:endParaRPr lang="ru-RU" sz="1600" kern="1200" dirty="0">
            <a:solidFill>
              <a:schemeClr val="tx1"/>
            </a:solidFill>
          </a:endParaRPr>
        </a:p>
      </dsp:txBody>
      <dsp:txXfrm rot="-5400000">
        <a:off x="1" y="1373553"/>
        <a:ext cx="2747105" cy="1177331"/>
      </dsp:txXfrm>
    </dsp:sp>
    <dsp:sp modelId="{AD7DD13E-F624-4045-AD97-078BB723CC3C}">
      <dsp:nvSpPr>
        <dsp:cNvPr id="0" name=""/>
        <dsp:cNvSpPr/>
      </dsp:nvSpPr>
      <dsp:spPr>
        <a:xfrm rot="5400000">
          <a:off x="3797801" y="-1050696"/>
          <a:ext cx="2550883" cy="46522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smtClean="0"/>
            <a:t>Развитие творческих способностей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smtClean="0"/>
            <a:t>Формирование культурной идентичности</a:t>
          </a:r>
          <a:endParaRPr lang="ru-RU" sz="1600" b="0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smtClean="0"/>
            <a:t>Воспитание экологического сознания</a:t>
          </a:r>
          <a:endParaRPr lang="ru-RU" sz="1600" b="0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smtClean="0"/>
            <a:t>Социальное развитие</a:t>
          </a:r>
          <a:endParaRPr lang="ru-RU" sz="1600" b="0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smtClean="0"/>
            <a:t>Повышение квалификации педагогов</a:t>
          </a:r>
          <a:endParaRPr lang="ru-RU" sz="1600" b="0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smtClean="0"/>
            <a:t>Использование инновационных технологий</a:t>
          </a:r>
          <a:endParaRPr lang="ru-RU" sz="1600" b="0" kern="1200" dirty="0">
            <a:latin typeface="+mn-lt"/>
          </a:endParaRPr>
        </a:p>
      </dsp:txBody>
      <dsp:txXfrm rot="-5400000">
        <a:off x="2747105" y="124524"/>
        <a:ext cx="4527751" cy="23018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DC348-601C-454D-AB3E-910BAD28013B}" type="datetimeFigureOut">
              <a:rPr lang="ru-RU" smtClean="0"/>
              <a:pPr/>
              <a:t>08.03.2025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951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378951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6A673-6244-413F-8CDA-B4E2567210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871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80A9B3-28E9-401B-9D00-F78008353508}" type="datetimeFigureOut">
              <a:rPr lang="ru-RU" smtClean="0"/>
              <a:pPr/>
              <a:t>08.03.2025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802394-0B0A-4EDE-B9F5-8E02A1CBA1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619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customXml" Target="../../customXml/item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customXml" Target="../../customXml/item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лож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31CA50-4D02-42EE-B4EA-4F88587961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1" y="2830"/>
            <a:ext cx="9142497" cy="514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Два объекта">
    <p:bg>
      <p:bgPr>
        <a:gradFill>
          <a:gsLst>
            <a:gs pos="0">
              <a:srgbClr val="0072DF"/>
            </a:gs>
            <a:gs pos="100000">
              <a:srgbClr val="003E8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D93D-F9B5-4A7A-8567-1C61FE40F3F3}" type="datetime1">
              <a:rPr lang="ru-RU" smtClean="0"/>
              <a:pPr/>
              <a:t>08.03.2025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Рисунок 2"/>
          <p:cNvSpPr>
            <a:spLocks noGrp="1"/>
          </p:cNvSpPr>
          <p:nvPr>
            <p:ph type="pic" idx="14"/>
          </p:nvPr>
        </p:nvSpPr>
        <p:spPr>
          <a:xfrm>
            <a:off x="1352740" y="0"/>
            <a:ext cx="3219260" cy="51435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4932040" y="339501"/>
            <a:ext cx="3888431" cy="212423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Объект 2"/>
          <p:cNvSpPr>
            <a:spLocks noGrp="1"/>
          </p:cNvSpPr>
          <p:nvPr>
            <p:ph sz="half" idx="15"/>
          </p:nvPr>
        </p:nvSpPr>
        <p:spPr>
          <a:xfrm>
            <a:off x="4932041" y="2679762"/>
            <a:ext cx="3892522" cy="2016223"/>
          </a:xfrm>
        </p:spPr>
        <p:txBody>
          <a:bodyPr anchor="t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4416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Два объекта">
    <p:bg>
      <p:bgPr>
        <a:solidFill>
          <a:srgbClr val="00B0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339501"/>
            <a:ext cx="3888431" cy="212423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4CB-239E-4355-B891-05A612BCD219}" type="datetime1">
              <a:rPr lang="ru-RU" smtClean="0"/>
              <a:pPr/>
              <a:t>08.03.2025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1352740" y="0"/>
            <a:ext cx="3219260" cy="51435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4932041" y="2679762"/>
            <a:ext cx="3892522" cy="2016223"/>
          </a:xfrm>
        </p:spPr>
        <p:txBody>
          <a:bodyPr anchor="t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7330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Два объекта">
    <p:bg>
      <p:bgPr>
        <a:solidFill>
          <a:srgbClr val="F26F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339501"/>
            <a:ext cx="3888431" cy="212423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58B5-A929-41AC-A76E-99C5FDB10AF3}" type="datetime1">
              <a:rPr lang="ru-RU" smtClean="0"/>
              <a:pPr/>
              <a:t>08.03.2025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1352740" y="0"/>
            <a:ext cx="3219260" cy="51435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4932041" y="2679762"/>
            <a:ext cx="3892522" cy="2016223"/>
          </a:xfrm>
        </p:spPr>
        <p:txBody>
          <a:bodyPr anchor="t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3406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Два объекта">
    <p:bg>
      <p:bgPr>
        <a:solidFill>
          <a:srgbClr val="00C1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339501"/>
            <a:ext cx="3888431" cy="212423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04E2A-D822-4A4F-B6DA-5E97CDAA9F2A}" type="datetime1">
              <a:rPr lang="ru-RU" smtClean="0"/>
              <a:pPr/>
              <a:t>08.03.2025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1352740" y="0"/>
            <a:ext cx="3219260" cy="51435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4932041" y="2679762"/>
            <a:ext cx="3892522" cy="2016223"/>
          </a:xfrm>
        </p:spPr>
        <p:txBody>
          <a:bodyPr anchor="t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1233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2463" y="303497"/>
            <a:ext cx="7110566" cy="82809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92463" y="1311610"/>
            <a:ext cx="7110566" cy="331236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691680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22ABC-F446-4C32-B396-3B4504EBC8E6}" type="datetime1">
              <a:rPr lang="ru-RU" smtClean="0"/>
              <a:pPr/>
              <a:t>08.03.2025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38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3098A-50EF-40CD-BDCD-3791B8F42B0D}" type="datetime1">
              <a:rPr lang="ru-RU" smtClean="0"/>
              <a:pPr/>
              <a:t>08.03.2025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691680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51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2463" y="2031690"/>
            <a:ext cx="7110566" cy="252028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92463" y="402492"/>
            <a:ext cx="7110566" cy="137717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8B75B-3AFA-49E9-B7A9-2DE2C139D566}" type="datetime1">
              <a:rPr lang="ru-RU" smtClean="0"/>
              <a:pPr/>
              <a:t>08.03.2025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691680" y="1923678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8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91680" y="1347613"/>
            <a:ext cx="3513857" cy="3247009"/>
          </a:xfrm>
        </p:spPr>
        <p:txBody>
          <a:bodyPr>
            <a:normAutofit/>
          </a:bodyPr>
          <a:lstStyle>
            <a:lvl1pPr>
              <a:defRPr sz="1600"/>
            </a:lvl1pPr>
            <a:lvl2pPr marL="179388" indent="-179388">
              <a:tabLst>
                <a:tab pos="179388" algn="l"/>
              </a:tabLst>
              <a:defRPr sz="1400"/>
            </a:lvl2pPr>
            <a:lvl3pPr marL="357188" indent="-177800">
              <a:tabLst>
                <a:tab pos="357188" algn="l"/>
              </a:tabLst>
              <a:defRPr sz="1200"/>
            </a:lvl3pPr>
            <a:lvl4pPr marL="536575" indent="-179388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94501-F38F-4042-9EA1-D7379B80EFB2}" type="datetime1">
              <a:rPr lang="ru-RU" smtClean="0"/>
              <a:pPr/>
              <a:t>08.03.2025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1691680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бъект 2"/>
          <p:cNvSpPr>
            <a:spLocks noGrp="1"/>
          </p:cNvSpPr>
          <p:nvPr>
            <p:ph sz="half" idx="13"/>
          </p:nvPr>
        </p:nvSpPr>
        <p:spPr>
          <a:xfrm>
            <a:off x="5306615" y="1354999"/>
            <a:ext cx="3513857" cy="3247009"/>
          </a:xfrm>
        </p:spPr>
        <p:txBody>
          <a:bodyPr>
            <a:normAutofit/>
          </a:bodyPr>
          <a:lstStyle>
            <a:lvl1pPr>
              <a:defRPr sz="1600"/>
            </a:lvl1pPr>
            <a:lvl2pPr marL="179388" indent="-179388">
              <a:tabLst>
                <a:tab pos="179388" algn="l"/>
              </a:tabLst>
              <a:defRPr sz="1400"/>
            </a:lvl2pPr>
            <a:lvl3pPr marL="357188" indent="-177800">
              <a:tabLst>
                <a:tab pos="357188" algn="l"/>
              </a:tabLst>
              <a:defRPr sz="1200"/>
            </a:lvl3pPr>
            <a:lvl4pPr marL="536575" indent="-179388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0354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91680" y="3435846"/>
            <a:ext cx="3513857" cy="1296144"/>
          </a:xfrm>
        </p:spPr>
        <p:txBody>
          <a:bodyPr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70C49-EE9D-46BF-B6A2-B049B687DA5D}" type="datetime1">
              <a:rPr lang="ru-RU" smtClean="0"/>
              <a:pPr/>
              <a:t>08.03.2025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1691680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1691680" y="1275606"/>
            <a:ext cx="3513857" cy="2088231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5310705" y="3435846"/>
            <a:ext cx="3513857" cy="1296144"/>
          </a:xfrm>
        </p:spPr>
        <p:txBody>
          <a:bodyPr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Рисунок 2"/>
          <p:cNvSpPr>
            <a:spLocks noGrp="1"/>
          </p:cNvSpPr>
          <p:nvPr>
            <p:ph type="pic" idx="16"/>
          </p:nvPr>
        </p:nvSpPr>
        <p:spPr>
          <a:xfrm>
            <a:off x="5310705" y="1275606"/>
            <a:ext cx="3513857" cy="2088231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782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E305E-DE6A-4729-BCFA-EDC1CB7A887A}" type="datetime1">
              <a:rPr lang="ru-RU" smtClean="0"/>
              <a:pPr/>
              <a:t>08.03.2025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1691680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1691680" y="1275606"/>
            <a:ext cx="3513857" cy="3456384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5310705" y="3435846"/>
            <a:ext cx="3513857" cy="1296144"/>
          </a:xfrm>
        </p:spPr>
        <p:txBody>
          <a:bodyPr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Рисунок 2"/>
          <p:cNvSpPr>
            <a:spLocks noGrp="1"/>
          </p:cNvSpPr>
          <p:nvPr>
            <p:ph type="pic" idx="16"/>
          </p:nvPr>
        </p:nvSpPr>
        <p:spPr>
          <a:xfrm>
            <a:off x="5310705" y="1275606"/>
            <a:ext cx="3513857" cy="2088231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439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447E8-08E5-4BBA-B2B9-9568E2697E8E}" type="datetime1">
              <a:rPr lang="ru-RU" smtClean="0"/>
              <a:pPr/>
              <a:t>08.03.2025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1691680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1691680" y="1275606"/>
            <a:ext cx="3513857" cy="3456384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5310705" y="1275606"/>
            <a:ext cx="3513857" cy="3456384"/>
          </a:xfrm>
        </p:spPr>
        <p:txBody>
          <a:bodyPr anchor="ctr"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5305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303498"/>
            <a:ext cx="3888431" cy="82809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40982-2764-40A5-A15C-3F4B86BA9319}" type="datetime1">
              <a:rPr lang="ru-RU" smtClean="0"/>
              <a:pPr/>
              <a:t>08.03.2025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4932040" y="1131590"/>
            <a:ext cx="388843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1367644" y="0"/>
            <a:ext cx="3220419" cy="51435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4932041" y="1275606"/>
            <a:ext cx="3892522" cy="3456384"/>
          </a:xfrm>
        </p:spPr>
        <p:txBody>
          <a:bodyPr anchor="t"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129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 rot="18900000">
            <a:off x="2171244" y="3657969"/>
            <a:ext cx="4298221" cy="462694"/>
          </a:xfrm>
          <a:prstGeom prst="rect">
            <a:avLst/>
          </a:prstGeom>
          <a:solidFill>
            <a:srgbClr val="00B0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 rot="18900000">
            <a:off x="5789896" y="3740667"/>
            <a:ext cx="1439398" cy="1439398"/>
          </a:xfrm>
          <a:prstGeom prst="rect">
            <a:avLst/>
          </a:prstGeom>
          <a:solidFill>
            <a:srgbClr val="00C1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 userDrawn="1"/>
        </p:nvSpPr>
        <p:spPr>
          <a:xfrm rot="18900000">
            <a:off x="6922337" y="61547"/>
            <a:ext cx="1439398" cy="1439398"/>
          </a:xfrm>
          <a:prstGeom prst="rect">
            <a:avLst/>
          </a:prstGeom>
          <a:solidFill>
            <a:srgbClr val="F26F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03498"/>
            <a:ext cx="3888431" cy="82809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DA06B-CFDB-4B86-A38B-2382B61397EA}" type="datetime1">
              <a:rPr lang="ru-RU" smtClean="0"/>
              <a:pPr/>
              <a:t>08.03.2025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5148064" y="726825"/>
            <a:ext cx="3780420" cy="3782276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  <p:custDataLst>
              <p:custData r:id="rId1"/>
            </p:custDataLst>
          </p:nvPr>
        </p:nvSpPr>
        <p:spPr>
          <a:xfrm>
            <a:off x="1691681" y="1275606"/>
            <a:ext cx="2169524" cy="2304256"/>
          </a:xfrm>
          <a:prstGeom prst="rect">
            <a:avLst/>
          </a:prstGeom>
          <a:solidFill>
            <a:schemeClr val="bg1"/>
          </a:solidFill>
        </p:spPr>
        <p:txBody>
          <a:bodyPr anchor="t"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Рисунок 2"/>
          <p:cNvSpPr>
            <a:spLocks noGrp="1"/>
          </p:cNvSpPr>
          <p:nvPr>
            <p:ph type="pic" idx="17"/>
          </p:nvPr>
        </p:nvSpPr>
        <p:spPr>
          <a:xfrm>
            <a:off x="7081842" y="-1200317"/>
            <a:ext cx="3780420" cy="3782276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4" name="Рисунок 2"/>
          <p:cNvSpPr>
            <a:spLocks noGrp="1"/>
          </p:cNvSpPr>
          <p:nvPr>
            <p:ph type="pic" idx="18"/>
          </p:nvPr>
        </p:nvSpPr>
        <p:spPr>
          <a:xfrm>
            <a:off x="7069596" y="2653967"/>
            <a:ext cx="3780420" cy="3782276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9"/>
          </p:nvPr>
        </p:nvSpPr>
        <p:spPr>
          <a:xfrm>
            <a:off x="3226532" y="2653967"/>
            <a:ext cx="3780420" cy="3782276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Прямоугольник 16"/>
          <p:cNvSpPr/>
          <p:nvPr userDrawn="1"/>
        </p:nvSpPr>
        <p:spPr>
          <a:xfrm rot="18900000">
            <a:off x="6476580" y="481077"/>
            <a:ext cx="673246" cy="45719"/>
          </a:xfrm>
          <a:prstGeom prst="rect">
            <a:avLst/>
          </a:prstGeom>
          <a:solidFill>
            <a:srgbClr val="00B0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76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Два объект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1" y="1544381"/>
            <a:ext cx="2772308" cy="101410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C0A6-26FC-4C6C-BC8C-69760912FB24}" type="datetime1">
              <a:rPr lang="ru-RU" smtClean="0"/>
              <a:pPr/>
              <a:t>08.03.2025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4588063" y="0"/>
            <a:ext cx="2252189" cy="2571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  <p:custDataLst>
              <p:custData r:id="rId1"/>
            </p:custDataLst>
          </p:nvPr>
        </p:nvSpPr>
        <p:spPr>
          <a:xfrm>
            <a:off x="1691680" y="2666497"/>
            <a:ext cx="2700299" cy="920638"/>
          </a:xfrm>
          <a:prstGeom prst="rect">
            <a:avLst/>
          </a:prstGeom>
          <a:solidFill>
            <a:schemeClr val="bg1"/>
          </a:solidFill>
        </p:spPr>
        <p:txBody>
          <a:bodyPr anchor="t"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Рисунок 2"/>
          <p:cNvSpPr>
            <a:spLocks noGrp="1"/>
          </p:cNvSpPr>
          <p:nvPr>
            <p:ph type="pic" idx="16"/>
          </p:nvPr>
        </p:nvSpPr>
        <p:spPr>
          <a:xfrm>
            <a:off x="4588063" y="2643758"/>
            <a:ext cx="4555937" cy="24997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20" name="Рисунок 2"/>
          <p:cNvSpPr>
            <a:spLocks noGrp="1"/>
          </p:cNvSpPr>
          <p:nvPr>
            <p:ph type="pic" idx="17"/>
          </p:nvPr>
        </p:nvSpPr>
        <p:spPr>
          <a:xfrm>
            <a:off x="6912768" y="0"/>
            <a:ext cx="2231232" cy="2571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437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C57F-92A9-472B-88B9-AEB59DD80E27}" type="datetime1">
              <a:rPr lang="ru-RU" smtClean="0"/>
              <a:pPr/>
              <a:t>08.03.2025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 userDrawn="1"/>
        </p:nvCxnSpPr>
        <p:spPr>
          <a:xfrm>
            <a:off x="1691680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8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B3B26-30B4-4EE7-B25A-597A156C8368}" type="datetime1">
              <a:rPr lang="ru-RU" smtClean="0"/>
              <a:pPr/>
              <a:t>08.03.2025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50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2463" y="303498"/>
            <a:ext cx="2627509" cy="154817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2463" y="1923678"/>
            <a:ext cx="2627509" cy="267094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4CC1-A8EA-4A67-8857-B875F9F15488}" type="datetime1">
              <a:rPr lang="ru-RU" smtClean="0"/>
              <a:pPr/>
              <a:t>08.03.2025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2"/>
          <p:cNvSpPr>
            <a:spLocks noGrp="1"/>
          </p:cNvSpPr>
          <p:nvPr>
            <p:ph sz="half" idx="13"/>
          </p:nvPr>
        </p:nvSpPr>
        <p:spPr>
          <a:xfrm>
            <a:off x="4588063" y="303497"/>
            <a:ext cx="4232409" cy="4298511"/>
          </a:xfrm>
        </p:spPr>
        <p:txBody>
          <a:bodyPr>
            <a:normAutofit/>
          </a:bodyPr>
          <a:lstStyle>
            <a:lvl1pPr>
              <a:defRPr sz="1600"/>
            </a:lvl1pPr>
            <a:lvl2pPr marL="179388" indent="-179388">
              <a:tabLst>
                <a:tab pos="179388" algn="l"/>
              </a:tabLst>
              <a:defRPr sz="1400"/>
            </a:lvl2pPr>
            <a:lvl3pPr marL="357188" indent="-177800">
              <a:tabLst>
                <a:tab pos="357188" algn="l"/>
              </a:tabLst>
              <a:defRPr sz="1200"/>
            </a:lvl3pPr>
            <a:lvl4pPr marL="536575" indent="-179388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21432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2463" y="3478843"/>
            <a:ext cx="5486400" cy="425054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439652" y="87474"/>
            <a:ext cx="7596844" cy="3276363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2463" y="3975906"/>
            <a:ext cx="5486400" cy="60364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85FE-7502-42DD-9C99-22230E224817}" type="datetime1">
              <a:rPr lang="ru-RU" smtClean="0"/>
              <a:pPr/>
              <a:t>08.03.2025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49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03498"/>
            <a:ext cx="7128792" cy="8280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91680" y="1311610"/>
            <a:ext cx="7128792" cy="3312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74737" y="4803998"/>
            <a:ext cx="2133600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 b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DCA5BB6B-C98F-474E-9E24-4E0F1BBFF726}" type="datetime1">
              <a:rPr lang="ru-RU" smtClean="0"/>
              <a:pPr/>
              <a:t>08.03.2025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692463" y="4803998"/>
            <a:ext cx="2895600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370981" y="4803998"/>
            <a:ext cx="432048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 b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31AC4C0-C0A6-4B97-BFEC-E7A1BCAE85B9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0" y="-2110"/>
            <a:ext cx="1350987" cy="514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416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5" r:id="rId2"/>
    <p:sldLayoutId id="2147483666" r:id="rId3"/>
    <p:sldLayoutId id="2147483667" r:id="rId4"/>
    <p:sldLayoutId id="2147483668" r:id="rId5"/>
    <p:sldLayoutId id="2147483649" r:id="rId6"/>
    <p:sldLayoutId id="2147483650" r:id="rId7"/>
    <p:sldLayoutId id="2147483651" r:id="rId8"/>
    <p:sldLayoutId id="2147483652" r:id="rId9"/>
    <p:sldLayoutId id="2147483661" r:id="rId10"/>
    <p:sldLayoutId id="2147483662" r:id="rId11"/>
    <p:sldLayoutId id="2147483663" r:id="rId12"/>
    <p:sldLayoutId id="2147483664" r:id="rId13"/>
    <p:sldLayoutId id="2147483669" r:id="rId14"/>
    <p:sldLayoutId id="2147483670" r:id="rId15"/>
    <p:sldLayoutId id="2147483654" r:id="rId16"/>
    <p:sldLayoutId id="2147483655" r:id="rId17"/>
    <p:sldLayoutId id="2147483656" r:id="rId18"/>
    <p:sldLayoutId id="2147483657" r:id="rId1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rgbClr val="003E8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Font typeface="Arial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mou15.oshkole.ru/" TargetMode="Externa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881751" y="1025272"/>
            <a:ext cx="7092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+mj-lt"/>
              </a:rPr>
              <a:t>м</a:t>
            </a:r>
            <a:r>
              <a:rPr lang="ru-RU" sz="1600" b="1" dirty="0" smtClean="0">
                <a:latin typeface="+mj-lt"/>
              </a:rPr>
              <a:t>униципальное дошкольное образовательное учреждение</a:t>
            </a:r>
          </a:p>
          <a:p>
            <a:pPr algn="ctr"/>
            <a:r>
              <a:rPr lang="ru-RU" sz="1600" b="1" dirty="0" smtClean="0">
                <a:latin typeface="+mj-lt"/>
              </a:rPr>
              <a:t> «Детски ад № 15 </a:t>
            </a:r>
            <a:r>
              <a:rPr lang="ru-RU" sz="1600" b="1" dirty="0" err="1" smtClean="0">
                <a:latin typeface="+mj-lt"/>
              </a:rPr>
              <a:t>Траторозаводского</a:t>
            </a:r>
            <a:r>
              <a:rPr lang="ru-RU" sz="1600" b="1" dirty="0" smtClean="0">
                <a:latin typeface="+mj-lt"/>
              </a:rPr>
              <a:t> района Волгограда» </a:t>
            </a:r>
            <a:endParaRPr lang="ru-RU" sz="1600" dirty="0" smtClean="0">
              <a:latin typeface="+mj-lt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511660" y="1167594"/>
            <a:ext cx="7524836" cy="1471374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sz="2400" b="1" dirty="0" smtClean="0"/>
              <a:t>Кружево </a:t>
            </a:r>
            <a:r>
              <a:rPr lang="ru-RU" sz="2400" b="1" dirty="0" smtClean="0"/>
              <a:t>как </a:t>
            </a:r>
            <a:r>
              <a:rPr lang="ru-RU" sz="2400" b="1" dirty="0" smtClean="0"/>
              <a:t>культурное наследие России</a:t>
            </a:r>
            <a:br>
              <a:rPr lang="ru-RU" sz="2400" b="1" dirty="0" smtClean="0"/>
            </a:br>
            <a:endParaRPr lang="ru-RU" sz="2400" b="1" dirty="0">
              <a:solidFill>
                <a:srgbClr val="C05B0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2" descr="C:\Users\rita\Desktop\презентация пано Кружево Росси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808" y="2499373"/>
            <a:ext cx="4831586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04" y="84141"/>
            <a:ext cx="868784" cy="86878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4100220"/>
            <a:ext cx="704178" cy="7041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87474"/>
            <a:ext cx="1253013" cy="122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77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3668" y="1419622"/>
            <a:ext cx="7128792" cy="82809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800" dirty="0" smtClean="0">
                <a:solidFill>
                  <a:schemeClr val="tx1"/>
                </a:solidFill>
              </a:rPr>
              <a:t>Формирование </a:t>
            </a:r>
            <a:r>
              <a:rPr lang="ru-RU" sz="1800" dirty="0">
                <a:solidFill>
                  <a:schemeClr val="tx1"/>
                </a:solidFill>
              </a:rPr>
              <a:t>у дошкольников интереса к кружеву как элементу культурного наследия России, развитие их творческого потенциала и укрепление культурной идентичности через инновационные формы образовательной деятельности в картинной галереи </a:t>
            </a:r>
            <a:r>
              <a:rPr lang="ru-RU" sz="1800" dirty="0" smtClean="0">
                <a:solidFill>
                  <a:schemeClr val="tx1"/>
                </a:solidFill>
              </a:rPr>
              <a:t>ДО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375756" y="37550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Цель инновационной практики: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br>
              <a:rPr lang="ru-RU" sz="2000" dirty="0">
                <a:solidFill>
                  <a:schemeClr val="accent6">
                    <a:lumMod val="75000"/>
                  </a:schemeClr>
                </a:solidFill>
              </a:rPr>
            </a:b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01"/>
          <a:stretch/>
        </p:blipFill>
        <p:spPr>
          <a:xfrm>
            <a:off x="3383868" y="2391730"/>
            <a:ext cx="3420020" cy="253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43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E8AA9BD-5B28-4BB1-803B-54BB6E1B0DE1}"/>
              </a:ext>
            </a:extLst>
          </p:cNvPr>
          <p:cNvSpPr txBox="1"/>
          <p:nvPr/>
        </p:nvSpPr>
        <p:spPr>
          <a:xfrm>
            <a:off x="1474684" y="188399"/>
            <a:ext cx="6704162" cy="40011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Инновационные идеи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3311860" y="1239602"/>
            <a:ext cx="396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2483768" y="2319722"/>
            <a:ext cx="292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2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6768244" y="2175706"/>
            <a:ext cx="418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3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5976156" y="3399842"/>
            <a:ext cx="523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4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51" name="Прямоугольник 150"/>
          <p:cNvSpPr/>
          <p:nvPr/>
        </p:nvSpPr>
        <p:spPr>
          <a:xfrm>
            <a:off x="1655676" y="1127167"/>
            <a:ext cx="29892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Рисование </a:t>
            </a:r>
            <a:r>
              <a:rPr lang="ru-RU" sz="1600" dirty="0" smtClean="0"/>
              <a:t>кружева нитью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52" name="Прямоугольник 151"/>
          <p:cNvSpPr/>
          <p:nvPr/>
        </p:nvSpPr>
        <p:spPr>
          <a:xfrm>
            <a:off x="5040052" y="2812458"/>
            <a:ext cx="50493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Рисование кружевом </a:t>
            </a:r>
            <a:r>
              <a:rPr lang="ru-RU" sz="1600" dirty="0" smtClean="0"/>
              <a:t> </a:t>
            </a:r>
          </a:p>
          <a:p>
            <a:pPr algn="ctr"/>
            <a:r>
              <a:rPr lang="ru-RU" sz="1600" dirty="0" smtClean="0"/>
              <a:t>в </a:t>
            </a:r>
            <a:r>
              <a:rPr lang="ru-RU" sz="1600" dirty="0" smtClean="0"/>
              <a:t>технике штамп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53" name="Прямоугольник 152"/>
          <p:cNvSpPr/>
          <p:nvPr/>
        </p:nvSpPr>
        <p:spPr>
          <a:xfrm>
            <a:off x="4067944" y="3811660"/>
            <a:ext cx="277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Рисование кружевом в технике трафарет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54" name="Прямоугольник 153"/>
          <p:cNvSpPr/>
          <p:nvPr/>
        </p:nvSpPr>
        <p:spPr>
          <a:xfrm>
            <a:off x="6192180" y="1231264"/>
            <a:ext cx="27723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Рисование </a:t>
            </a:r>
            <a:r>
              <a:rPr lang="ru-RU" sz="1600" dirty="0" smtClean="0"/>
              <a:t>по кружеву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2843808" y="4407954"/>
            <a:ext cx="324036" cy="430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1403648" y="3100438"/>
            <a:ext cx="33669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Рисование кружевом как часть гравюры </a:t>
            </a:r>
            <a:r>
              <a:rPr lang="ru-RU" sz="1600" dirty="0"/>
              <a:t> </a:t>
            </a:r>
            <a:r>
              <a:rPr lang="ru-RU" sz="1600" dirty="0" smtClean="0"/>
              <a:t>на </a:t>
            </a:r>
            <a:r>
              <a:rPr lang="ru-RU" sz="1600" dirty="0" smtClean="0"/>
              <a:t>картоне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344" y="3409303"/>
            <a:ext cx="1339071" cy="160200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43"/>
          <a:stretch/>
        </p:blipFill>
        <p:spPr>
          <a:xfrm>
            <a:off x="2308993" y="3680023"/>
            <a:ext cx="1280877" cy="14061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236" y="1683350"/>
            <a:ext cx="1920477" cy="108026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92" y="1465721"/>
            <a:ext cx="1280877" cy="160192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105" y="1765774"/>
            <a:ext cx="1570619" cy="199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390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Предлагаемые решения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91680" y="1347614"/>
            <a:ext cx="6912768" cy="1331608"/>
          </a:xfrm>
        </p:spPr>
        <p:txBody>
          <a:bodyPr>
            <a:normAutofit/>
          </a:bodyPr>
          <a:lstStyle/>
          <a:p>
            <a:pPr lvl="0" algn="just"/>
            <a:r>
              <a:rPr lang="ru-RU" dirty="0"/>
              <a:t>1</a:t>
            </a:r>
            <a:r>
              <a:rPr lang="ru-RU" b="1" dirty="0"/>
              <a:t>. </a:t>
            </a:r>
            <a:r>
              <a:rPr lang="ru-RU" dirty="0"/>
              <a:t>Организация </a:t>
            </a:r>
            <a:r>
              <a:rPr lang="ru-RU" dirty="0" smtClean="0"/>
              <a:t>пространства</a:t>
            </a:r>
            <a:r>
              <a:rPr lang="ru-RU" dirty="0" smtClean="0">
                <a:solidFill>
                  <a:schemeClr val="bg1"/>
                </a:solidFill>
              </a:rPr>
              <a:t>спонатов2.Подбор </a:t>
            </a:r>
            <a:r>
              <a:rPr lang="ru-RU" dirty="0" smtClean="0">
                <a:solidFill>
                  <a:schemeClr val="bg1"/>
                </a:solidFill>
              </a:rPr>
              <a:t>экспонатов</a:t>
            </a:r>
          </a:p>
          <a:p>
            <a:pPr lvl="0" algn="just"/>
            <a:r>
              <a:rPr lang="ru-RU" dirty="0" smtClean="0"/>
              <a:t>2. Подбор </a:t>
            </a:r>
            <a:r>
              <a:rPr lang="ru-RU" dirty="0" smtClean="0"/>
              <a:t>экспонатов</a:t>
            </a:r>
            <a:r>
              <a:rPr lang="ru-RU" dirty="0" smtClean="0">
                <a:solidFill>
                  <a:schemeClr val="bg1"/>
                </a:solidFill>
              </a:rPr>
              <a:t>зображ </a:t>
            </a:r>
            <a:r>
              <a:rPr lang="ru-RU" dirty="0">
                <a:solidFill>
                  <a:schemeClr val="bg1"/>
                </a:solidFill>
              </a:rPr>
              <a:t>кружевные изделия </a:t>
            </a:r>
            <a:r>
              <a:rPr lang="ru-RU" dirty="0" smtClean="0">
                <a:solidFill>
                  <a:schemeClr val="bg1"/>
                </a:solidFill>
              </a:rPr>
              <a:t>или</a:t>
            </a:r>
          </a:p>
          <a:p>
            <a:pPr lvl="0" algn="just"/>
            <a:r>
              <a:rPr lang="ru-RU" dirty="0" smtClean="0"/>
              <a:t>3. Интерактивные </a:t>
            </a:r>
            <a:r>
              <a:rPr lang="ru-RU" dirty="0"/>
              <a:t>элементы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335" y="4234978"/>
            <a:ext cx="773339" cy="77333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855" y="2747704"/>
            <a:ext cx="1409940" cy="226678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160828" y="4678875"/>
            <a:ext cx="372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3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397483" y="4680561"/>
            <a:ext cx="2673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2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354542" y="464515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1</a:t>
            </a:r>
            <a:endParaRPr lang="ru-RU" dirty="0"/>
          </a:p>
        </p:txBody>
      </p:sp>
      <p:pic>
        <p:nvPicPr>
          <p:cNvPr id="17" name="Объект 16"/>
          <p:cNvPicPr>
            <a:picLocks noGrp="1" noChangeAspect="1"/>
          </p:cNvPicPr>
          <p:nvPr>
            <p:ph sz="half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9212" b="4727"/>
          <a:stretch/>
        </p:blipFill>
        <p:spPr>
          <a:xfrm>
            <a:off x="6496373" y="2734060"/>
            <a:ext cx="1533317" cy="225930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17316" y="3301052"/>
            <a:ext cx="2251847" cy="11451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41293" y="3285798"/>
            <a:ext cx="2255241" cy="118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20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Предлагаемые решения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91680" y="1347613"/>
            <a:ext cx="7056784" cy="3247009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4</a:t>
            </a:r>
            <a:r>
              <a:rPr lang="ru-RU" dirty="0"/>
              <a:t>. Образовательные </a:t>
            </a:r>
            <a:r>
              <a:rPr lang="ru-RU" dirty="0" smtClean="0"/>
              <a:t>материалы</a:t>
            </a:r>
            <a:endParaRPr lang="ru-RU" dirty="0" smtClean="0"/>
          </a:p>
          <a:p>
            <a:pPr lvl="0"/>
            <a:r>
              <a:rPr lang="ru-RU" dirty="0" smtClean="0"/>
              <a:t>5. Мастер-классы </a:t>
            </a:r>
            <a:r>
              <a:rPr lang="ru-RU" dirty="0"/>
              <a:t>и творческие </a:t>
            </a:r>
            <a:r>
              <a:rPr lang="ru-RU" dirty="0" smtClean="0"/>
              <a:t>зоны</a:t>
            </a:r>
            <a:endParaRPr lang="ru-RU" dirty="0">
              <a:solidFill>
                <a:schemeClr val="bg1"/>
              </a:solidFill>
            </a:endParaRPr>
          </a:p>
          <a:p>
            <a:pPr lvl="0"/>
            <a:r>
              <a:rPr lang="ru-RU" dirty="0" smtClean="0"/>
              <a:t>6</a:t>
            </a:r>
            <a:r>
              <a:rPr lang="ru-RU" dirty="0"/>
              <a:t>. Тематические мероприятия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2" y="4342986"/>
            <a:ext cx="549216" cy="54921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24434" y="4450361"/>
            <a:ext cx="2823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5</a:t>
            </a:r>
            <a:endParaRPr lang="ru-RU" dirty="0"/>
          </a:p>
        </p:txBody>
      </p:sp>
      <p:pic>
        <p:nvPicPr>
          <p:cNvPr id="14" name="Объект 13"/>
          <p:cNvPicPr>
            <a:picLocks noGrp="1" noChangeAspect="1"/>
          </p:cNvPicPr>
          <p:nvPr>
            <p:ph sz="half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01"/>
          <a:stretch/>
        </p:blipFill>
        <p:spPr>
          <a:xfrm>
            <a:off x="6272580" y="3129839"/>
            <a:ext cx="2091621" cy="1590314"/>
          </a:xfrm>
        </p:spPr>
      </p:pic>
      <p:sp>
        <p:nvSpPr>
          <p:cNvPr id="13" name="Прямоугольник 12"/>
          <p:cNvSpPr/>
          <p:nvPr/>
        </p:nvSpPr>
        <p:spPr>
          <a:xfrm>
            <a:off x="5952487" y="4450361"/>
            <a:ext cx="4411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6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295984" y="443185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4</a:t>
            </a: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01"/>
          <a:stretch/>
        </p:blipFill>
        <p:spPr>
          <a:xfrm>
            <a:off x="3869425" y="3134778"/>
            <a:ext cx="2048893" cy="15804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72"/>
          <a:stretch/>
        </p:blipFill>
        <p:spPr>
          <a:xfrm>
            <a:off x="1562886" y="3094996"/>
            <a:ext cx="1962279" cy="158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89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Предлагаемые решения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78271" y="1303167"/>
            <a:ext cx="6638145" cy="3247009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7. Образовательные </a:t>
            </a:r>
            <a:r>
              <a:rPr lang="ru-RU" dirty="0" smtClean="0"/>
              <a:t>программы</a:t>
            </a:r>
            <a:endParaRPr lang="ru-RU" dirty="0" smtClean="0"/>
          </a:p>
          <a:p>
            <a:r>
              <a:rPr lang="ru-RU" dirty="0" smtClean="0"/>
              <a:t>8. Обратная </a:t>
            </a:r>
            <a:r>
              <a:rPr lang="ru-RU" dirty="0"/>
              <a:t>связь и вовлечение посетителей</a:t>
            </a:r>
            <a:br>
              <a:rPr lang="ru-RU" dirty="0"/>
            </a:br>
            <a:endParaRPr lang="ru-RU" dirty="0"/>
          </a:p>
          <a:p>
            <a:pPr lvl="0"/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396" y="3982122"/>
            <a:ext cx="806277" cy="806277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47"/>
          <a:stretch/>
        </p:blipFill>
        <p:spPr>
          <a:xfrm>
            <a:off x="3810955" y="3017843"/>
            <a:ext cx="2369413" cy="172201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0"/>
          <a:stretch/>
        </p:blipFill>
        <p:spPr>
          <a:xfrm>
            <a:off x="6463861" y="3024203"/>
            <a:ext cx="1427357" cy="176419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403648" y="4446552"/>
            <a:ext cx="3670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7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135163" y="4526389"/>
            <a:ext cx="2861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8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04" b="5900"/>
          <a:stretch/>
        </p:blipFill>
        <p:spPr>
          <a:xfrm>
            <a:off x="1653208" y="3017843"/>
            <a:ext cx="1879049" cy="170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6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7153988"/>
              </p:ext>
            </p:extLst>
          </p:nvPr>
        </p:nvGraphicFramePr>
        <p:xfrm>
          <a:off x="1511660" y="1122487"/>
          <a:ext cx="7399381" cy="3924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cs typeface="Calibri" panose="020F0502020204030204" pitchFamily="34" charset="0"/>
              </a:rPr>
              <a:t>Значимые результаты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48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123728" y="339502"/>
            <a:ext cx="5486400" cy="425054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cs typeface="Calibri" panose="020F0502020204030204" pitchFamily="34" charset="0"/>
              </a:rPr>
              <a:t>Инновационная команда</a:t>
            </a:r>
            <a:endParaRPr lang="ru-RU" b="1" dirty="0">
              <a:solidFill>
                <a:schemeClr val="accent6">
                  <a:lumMod val="7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71700" y="1167594"/>
            <a:ext cx="60846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Пономарева Наталия Петровна, заведующий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 smtClean="0"/>
              <a:t>Кусмарцева</a:t>
            </a:r>
            <a:r>
              <a:rPr lang="ru-RU" sz="1600" dirty="0" smtClean="0"/>
              <a:t> Светлана Викторовна, воспитатель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Зайцева Екатерина Геннадьевна, воспитатель</a:t>
            </a:r>
            <a:endParaRPr lang="ru-RU" sz="16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727684" y="2535746"/>
            <a:ext cx="6973887" cy="539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ea typeface="+mj-ea"/>
                <a:cs typeface="Calibri" panose="020F0502020204030204" pitchFamily="34" charset="0"/>
              </a:rPr>
              <a:t>Контакты для взаимодействия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ea typeface="+mj-ea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43708" y="3471850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/>
              <a:t>Сайт  </a:t>
            </a:r>
            <a:r>
              <a:rPr lang="en-US" sz="1600" u="sng" dirty="0">
                <a:hlinkClick r:id="rId2"/>
              </a:rPr>
              <a:t>http://mou15.oshkole.ru</a:t>
            </a:r>
            <a:endParaRPr lang="ru-RU" sz="1600" dirty="0"/>
          </a:p>
          <a:p>
            <a:r>
              <a:rPr lang="ru-RU" sz="1600" dirty="0"/>
              <a:t>Электронная </a:t>
            </a:r>
            <a:r>
              <a:rPr lang="ru-RU" sz="1600" dirty="0" smtClean="0"/>
              <a:t>почта </a:t>
            </a:r>
            <a:r>
              <a:rPr lang="en-US" sz="1600" dirty="0"/>
              <a:t>dou15</a:t>
            </a:r>
            <a:r>
              <a:rPr lang="en-US" sz="1400" dirty="0"/>
              <a:t>@volgadmin.ru</a:t>
            </a:r>
            <a:endParaRPr lang="ru-RU" sz="1400" dirty="0"/>
          </a:p>
          <a:p>
            <a:r>
              <a:rPr lang="ru-RU" sz="1400" dirty="0" smtClean="0"/>
              <a:t>Телефон  (8442</a:t>
            </a:r>
            <a:r>
              <a:rPr lang="ru-RU" sz="1400" dirty="0"/>
              <a:t>) 79-30-51</a:t>
            </a:r>
          </a:p>
        </p:txBody>
      </p:sp>
    </p:spTree>
    <p:extLst>
      <p:ext uri="{BB962C8B-B14F-4D97-AF65-F5344CB8AC3E}">
        <p14:creationId xmlns:p14="http://schemas.microsoft.com/office/powerpoint/2010/main" val="194031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ПМОФ201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ontrol xmlns="http://schemas.microsoft.com/VisualStudio/2011/storyboarding/control">
  <Id Name="c3dd6c66-2e05-4d33-9e0f-664cba477aa4" Revision="1" Stencil="System.MyShapes" StencilVersion="1.0"/>
</Control>
</file>

<file path=customXml/item2.xml><?xml version="1.0" encoding="utf-8"?>
<Control xmlns="http://schemas.microsoft.com/VisualStudio/2011/storyboarding/control">
  <Id Name="c3dd6c66-2e05-4d33-9e0f-664cba477aa4" Revision="1" Stencil="System.MyShapes" StencilVersion="1.0"/>
</Control>
</file>

<file path=customXml/itemProps1.xml><?xml version="1.0" encoding="utf-8"?>
<ds:datastoreItem xmlns:ds="http://schemas.openxmlformats.org/officeDocument/2006/customXml" ds:itemID="{5AF39C9F-930B-4A50-9738-9CC92B4C5057}">
  <ds:schemaRefs>
    <ds:schemaRef ds:uri="http://schemas.microsoft.com/VisualStudio/2011/storyboarding/control"/>
  </ds:schemaRefs>
</ds:datastoreItem>
</file>

<file path=customXml/itemProps2.xml><?xml version="1.0" encoding="utf-8"?>
<ds:datastoreItem xmlns:ds="http://schemas.openxmlformats.org/officeDocument/2006/customXml" ds:itemID="{5F449AF6-F624-45D8-A2A5-00D02B541F72}">
  <ds:schemaRefs>
    <ds:schemaRef ds:uri="http://schemas.microsoft.com/VisualStudio/2011/storyboarding/contro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14234</TotalTime>
  <Words>167</Words>
  <Application>Microsoft Office PowerPoint</Application>
  <PresentationFormat>Экран (16:9)</PresentationFormat>
  <Paragraphs>58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Calibri</vt:lpstr>
      <vt:lpstr>Тема Office</vt:lpstr>
      <vt:lpstr> Кружево как культурное наследие России </vt:lpstr>
      <vt:lpstr> Формирование у дошкольников интереса к кружеву как элементу культурного наследия России, развитие их творческого потенциала и укрепление культурной идентичности через инновационные формы образовательной деятельности в картинной галереи ДО </vt:lpstr>
      <vt:lpstr>Презентация PowerPoint</vt:lpstr>
      <vt:lpstr>Предлагаемые решения</vt:lpstr>
      <vt:lpstr>Предлагаемые решения</vt:lpstr>
      <vt:lpstr>Предлагаемые решения</vt:lpstr>
      <vt:lpstr>Значимые результаты</vt:lpstr>
      <vt:lpstr>Инновационная 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Николаева Елена Борисовна</dc:creator>
  <cp:lastModifiedBy>Пользовтель</cp:lastModifiedBy>
  <cp:revision>403</cp:revision>
  <cp:lastPrinted>2017-03-30T08:39:18Z</cp:lastPrinted>
  <dcterms:created xsi:type="dcterms:W3CDTF">2017-03-23T13:26:11Z</dcterms:created>
  <dcterms:modified xsi:type="dcterms:W3CDTF">2025-03-08T11:41:38Z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</Properties>
</file>